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2" r:id="rId4"/>
    <p:sldId id="257" r:id="rId5"/>
    <p:sldId id="264" r:id="rId6"/>
    <p:sldId id="267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9A48-A408-4FC4-8E64-D8D6BA04094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037A5-0D32-44B6-9205-53D5B4A741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8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037A5-0D32-44B6-9205-53D5B4A7416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37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16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98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32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52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53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66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951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52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87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47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60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24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28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88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69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96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C5731-D719-4E0F-97E5-F7F558F64F80}" type="datetimeFigureOut">
              <a:rPr lang="it-IT" smtClean="0"/>
              <a:t>30/01/2021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45DCBB-085F-4D1A-85CD-833AD30357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06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20688"/>
            <a:ext cx="7772400" cy="1944215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</a:rPr>
              <a:t>LA NUOVA VALUTAZIONE </a:t>
            </a:r>
            <a:br>
              <a:rPr lang="it-IT" sz="3600" dirty="0">
                <a:solidFill>
                  <a:srgbClr val="FF0000"/>
                </a:solidFill>
              </a:rPr>
            </a:br>
            <a:r>
              <a:rPr lang="it-IT" sz="3600" dirty="0">
                <a:solidFill>
                  <a:srgbClr val="FF0000"/>
                </a:solidFill>
              </a:rPr>
              <a:t>DEGLI APPRENDIMENTI </a:t>
            </a:r>
            <a:br>
              <a:rPr lang="it-IT" sz="3600" dirty="0">
                <a:solidFill>
                  <a:srgbClr val="FF0000"/>
                </a:solidFill>
              </a:rPr>
            </a:br>
            <a:r>
              <a:rPr lang="it-IT" sz="3600" dirty="0">
                <a:solidFill>
                  <a:srgbClr val="FF0000"/>
                </a:solidFill>
              </a:rPr>
              <a:t>NELLA SCUOLA PRIMARIA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316301"/>
            <a:ext cx="6400800" cy="17526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80" y="3369204"/>
            <a:ext cx="6264696" cy="16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75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-658356"/>
            <a:ext cx="8363272" cy="1935891"/>
          </a:xfrm>
        </p:spPr>
        <p:txBody>
          <a:bodyPr>
            <a:normAutofit fontScale="90000"/>
          </a:bodyPr>
          <a:lstStyle/>
          <a:p>
            <a:pPr marL="0" indent="0"/>
            <a:br>
              <a:rPr lang="it-IT" sz="3200" dirty="0">
                <a:solidFill>
                  <a:srgbClr val="FF0000"/>
                </a:solidFill>
              </a:rPr>
            </a:br>
            <a:br>
              <a:rPr lang="it-IT" sz="3200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LA NUOVA VALUTAZIONE </a:t>
            </a:r>
            <a:br>
              <a:rPr lang="it-IT" sz="2200" dirty="0">
                <a:solidFill>
                  <a:srgbClr val="FF0000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LINEE GUIDA 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(ORDINANZA MINISTERIALE N°172 DEL 4 DICEMBRE 2020)</a:t>
            </a:r>
            <a:br>
              <a:rPr lang="it-IT" sz="2200" dirty="0">
                <a:solidFill>
                  <a:schemeClr val="tx1"/>
                </a:solidFill>
              </a:rPr>
            </a:br>
            <a:endParaRPr lang="it-IT" sz="22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882" y="1337853"/>
            <a:ext cx="7056784" cy="3891347"/>
          </a:xfrm>
        </p:spPr>
        <p:txBody>
          <a:bodyPr>
            <a:normAutofit fontScale="25000" lnSpcReduction="20000"/>
          </a:bodyPr>
          <a:lstStyle/>
          <a:p>
            <a:pPr algn="ctr"/>
            <a:endParaRPr lang="it-IT" dirty="0"/>
          </a:p>
          <a:p>
            <a:pPr marL="0" indent="0" algn="ctr">
              <a:buNone/>
            </a:pPr>
            <a:endParaRPr lang="it-IT" sz="5000" dirty="0"/>
          </a:p>
          <a:p>
            <a:pPr marL="0" indent="0" algn="ctr">
              <a:buNone/>
            </a:pPr>
            <a:endParaRPr lang="it-IT" sz="6200" dirty="0"/>
          </a:p>
          <a:p>
            <a:pPr marL="0" indent="0" algn="ctr">
              <a:buNone/>
            </a:pPr>
            <a:r>
              <a:rPr lang="it-IT" sz="8000" dirty="0">
                <a:solidFill>
                  <a:schemeClr val="tx1"/>
                </a:solidFill>
              </a:rPr>
              <a:t>INDICAZIONI NAZIONALI del 2012</a:t>
            </a:r>
          </a:p>
          <a:p>
            <a:pPr marL="0" indent="0" algn="ctr">
              <a:buNone/>
            </a:pPr>
            <a:r>
              <a:rPr lang="it-IT" sz="8000" dirty="0">
                <a:solidFill>
                  <a:srgbClr val="FF0000"/>
                </a:solidFill>
              </a:rPr>
              <a:t>Al centro l’alunno</a:t>
            </a:r>
            <a:endParaRPr lang="it-IT" sz="8000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8000" dirty="0">
                <a:solidFill>
                  <a:schemeClr val="tx1"/>
                </a:solidFill>
              </a:rPr>
              <a:t>CURRICOLO  verticale D’ISTITUTO</a:t>
            </a:r>
          </a:p>
          <a:p>
            <a:pPr marL="0" indent="0" algn="ctr">
              <a:buNone/>
            </a:pPr>
            <a:r>
              <a:rPr lang="it-IT" sz="8000" dirty="0">
                <a:solidFill>
                  <a:srgbClr val="FF0000"/>
                </a:solidFill>
              </a:rPr>
              <a:t>In cui sono declinati gli obiettivi di apprendimento</a:t>
            </a:r>
            <a:endParaRPr lang="it-IT" sz="8000" dirty="0"/>
          </a:p>
          <a:p>
            <a:pPr marL="0" indent="0" algn="ctr">
              <a:buNone/>
            </a:pPr>
            <a:endParaRPr lang="it-IT" sz="8000" dirty="0"/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/>
              <a:t> </a:t>
            </a:r>
          </a:p>
          <a:p>
            <a:pPr marL="0" indent="0" algn="ctr">
              <a:buNone/>
            </a:pPr>
            <a:r>
              <a:rPr lang="it-IT" sz="8000" dirty="0">
                <a:solidFill>
                  <a:schemeClr val="tx1"/>
                </a:solidFill>
              </a:rPr>
              <a:t>PROGETTAZIONE DIDATTICA DELLA CLASSE</a:t>
            </a:r>
          </a:p>
          <a:p>
            <a:pPr marL="0" indent="0" algn="ctr">
              <a:buNone/>
            </a:pPr>
            <a:r>
              <a:rPr lang="it-IT" sz="6400" dirty="0">
                <a:solidFill>
                  <a:schemeClr val="tx1"/>
                </a:solidFill>
              </a:rPr>
              <a:t>MAGGIORI E DIVERSIFICATI  STRUMENTI  DI VALUTAZIONE CHE DOCUMENTANO IL PROCESSO DI APPRENDIMENTO</a:t>
            </a:r>
          </a:p>
          <a:p>
            <a:pPr marL="0" indent="0" algn="ctr">
              <a:buNone/>
            </a:pPr>
            <a:r>
              <a:rPr lang="it-IT" sz="8000" dirty="0">
                <a:solidFill>
                  <a:srgbClr val="FF0000"/>
                </a:solidFill>
              </a:rPr>
              <a:t>Obiettivi DISCIPLINARI oggetto di valutazione  </a:t>
            </a:r>
          </a:p>
          <a:p>
            <a:pPr marL="0" indent="0" algn="ctr">
              <a:buNone/>
            </a:pPr>
            <a:endParaRPr lang="it-IT" sz="4900" dirty="0"/>
          </a:p>
          <a:p>
            <a:pPr marL="0" indent="0" algn="ctr">
              <a:buNone/>
            </a:pPr>
            <a:endParaRPr lang="it-IT" sz="2800" dirty="0"/>
          </a:p>
        </p:txBody>
      </p:sp>
      <p:sp>
        <p:nvSpPr>
          <p:cNvPr id="5" name="Freccia in giù 4"/>
          <p:cNvSpPr/>
          <p:nvPr/>
        </p:nvSpPr>
        <p:spPr>
          <a:xfrm>
            <a:off x="3563888" y="2995494"/>
            <a:ext cx="354773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38A686AB-A792-4F7B-B8AF-84E966B75354}"/>
              </a:ext>
            </a:extLst>
          </p:cNvPr>
          <p:cNvSpPr/>
          <p:nvPr/>
        </p:nvSpPr>
        <p:spPr>
          <a:xfrm>
            <a:off x="3563888" y="1484784"/>
            <a:ext cx="354773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C5D63288-5841-45FB-88C1-F51E9E52C5B7}"/>
              </a:ext>
            </a:extLst>
          </p:cNvPr>
          <p:cNvSpPr/>
          <p:nvPr/>
        </p:nvSpPr>
        <p:spPr>
          <a:xfrm>
            <a:off x="3563885" y="4437112"/>
            <a:ext cx="354773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37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859216" cy="3168352"/>
          </a:xfrm>
        </p:spPr>
        <p:txBody>
          <a:bodyPr>
            <a:normAutofit fontScale="90000"/>
          </a:bodyPr>
          <a:lstStyle/>
          <a:p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La nuova valutazione sarà </a:t>
            </a:r>
            <a:br>
              <a:rPr lang="it-IT" dirty="0"/>
            </a:br>
            <a:r>
              <a:rPr lang="it-IT" dirty="0"/>
              <a:t>               </a:t>
            </a:r>
            <a:br>
              <a:rPr lang="it-IT" dirty="0"/>
            </a:br>
            <a:r>
              <a:rPr lang="it-IT" dirty="0"/>
              <a:t>                </a:t>
            </a:r>
            <a:r>
              <a:rPr lang="it-IT" b="1" dirty="0">
                <a:solidFill>
                  <a:srgbClr val="FF0000"/>
                </a:solidFill>
              </a:rPr>
              <a:t>FORMATIVA</a:t>
            </a:r>
            <a:br>
              <a:rPr lang="it-IT" dirty="0"/>
            </a:br>
            <a:r>
              <a:rPr lang="it-IT" dirty="0"/>
              <a:t>          </a:t>
            </a:r>
            <a:r>
              <a:rPr lang="it-IT" sz="3600" dirty="0">
                <a:solidFill>
                  <a:srgbClr val="FF0000"/>
                </a:solidFill>
              </a:rPr>
              <a:t>per consentire a tutti</a:t>
            </a:r>
            <a:br>
              <a:rPr lang="it-IT" sz="3600" dirty="0">
                <a:solidFill>
                  <a:srgbClr val="FF0000"/>
                </a:solidFill>
              </a:rPr>
            </a:br>
            <a:r>
              <a:rPr lang="it-IT" sz="3600" dirty="0">
                <a:solidFill>
                  <a:srgbClr val="FF0000"/>
                </a:solidFill>
              </a:rPr>
              <a:t>      I MIGLIORI ESITI POSSIBILI </a:t>
            </a:r>
            <a:br>
              <a:rPr lang="it-IT" sz="3600" dirty="0">
                <a:solidFill>
                  <a:srgbClr val="FF0000"/>
                </a:solidFill>
              </a:rPr>
            </a:br>
            <a:br>
              <a:rPr lang="it-IT" sz="3600" dirty="0">
                <a:solidFill>
                  <a:srgbClr val="FF0000"/>
                </a:solidFill>
              </a:rPr>
            </a:br>
            <a:r>
              <a:rPr lang="it-IT" sz="3600" dirty="0"/>
              <a:t>Ha lo scopo di accompagnare l’alunno: 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3933056"/>
            <a:ext cx="7931224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>
                <a:solidFill>
                  <a:schemeClr val="tx1"/>
                </a:solidFill>
              </a:rPr>
              <a:t>nel suo percorso di apprendimento</a:t>
            </a:r>
          </a:p>
          <a:p>
            <a:r>
              <a:rPr lang="it-IT" dirty="0">
                <a:solidFill>
                  <a:schemeClr val="tx1"/>
                </a:solidFill>
              </a:rPr>
              <a:t>nei suoi progressi, punti di forza, successi, difficoltà</a:t>
            </a:r>
          </a:p>
          <a:p>
            <a:r>
              <a:rPr lang="it-IT" dirty="0">
                <a:solidFill>
                  <a:schemeClr val="tx1"/>
                </a:solidFill>
              </a:rPr>
              <a:t>nel suo percorso di autovalutazione</a:t>
            </a:r>
          </a:p>
          <a:p>
            <a:r>
              <a:rPr lang="it-IT" dirty="0">
                <a:solidFill>
                  <a:schemeClr val="tx1"/>
                </a:solidFill>
              </a:rPr>
              <a:t>nella valutazione all’interno del gruppo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079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47248" cy="720080"/>
          </a:xfrm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chemeClr val="tx1"/>
                </a:solidFill>
              </a:rPr>
              <a:t>NON CI SONO PIÙ I NUMERI</a:t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698"/>
            <a:ext cx="1692686" cy="11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-540568" y="1916832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MA UNA VALUTAZIONE DESCRITTIVA 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 SU 4 LIVELLI</a:t>
            </a:r>
          </a:p>
          <a:p>
            <a:pPr algn="ctr"/>
            <a:endParaRPr lang="it-IT" sz="3200" dirty="0"/>
          </a:p>
          <a:p>
            <a:pPr algn="ctr"/>
            <a:endParaRPr lang="it-IT" sz="2800" dirty="0">
              <a:solidFill>
                <a:srgbClr val="FF0000"/>
              </a:solidFill>
            </a:endParaRPr>
          </a:p>
          <a:p>
            <a:pPr algn="ctr"/>
            <a:endParaRPr lang="it-IT" sz="2800" dirty="0">
              <a:solidFill>
                <a:srgbClr val="FF0000"/>
              </a:solidFill>
            </a:endParaRPr>
          </a:p>
          <a:p>
            <a:pPr algn="ctr"/>
            <a:endParaRPr lang="it-IT" sz="2800" dirty="0">
              <a:solidFill>
                <a:srgbClr val="FF0000"/>
              </a:solidFill>
            </a:endParaRPr>
          </a:p>
          <a:p>
            <a:pPr algn="ctr"/>
            <a:endParaRPr lang="it-IT" sz="2800" dirty="0">
              <a:solidFill>
                <a:srgbClr val="FF0000"/>
              </a:solidFill>
            </a:endParaRPr>
          </a:p>
          <a:p>
            <a:pPr algn="ctr"/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8E74CE-7BC1-432A-B721-2F9186EB076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3904287" cy="322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92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994122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Descrittori dei 4 LIVELLI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467333"/>
              </p:ext>
            </p:extLst>
          </p:nvPr>
        </p:nvGraphicFramePr>
        <p:xfrm>
          <a:off x="251520" y="1592795"/>
          <a:ext cx="7128792" cy="3672409"/>
        </p:xfrm>
        <a:graphic>
          <a:graphicData uri="http://schemas.openxmlformats.org/drawingml/2006/table">
            <a:tbl>
              <a:tblPr/>
              <a:tblGrid>
                <a:gridCol w="139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235">
                <a:tc>
                  <a:txBody>
                    <a:bodyPr/>
                    <a:lstStyle/>
                    <a:p>
                      <a:pPr marL="20955" marR="43815" indent="1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  <a:latin typeface="Calibri"/>
                          <a:cs typeface="Times New Roman"/>
                        </a:rPr>
                        <a:t>LIVELLO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10490" indent="-3810" algn="ctr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GIUDIZIO DESCRITTIVO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44">
                <a:tc>
                  <a:txBody>
                    <a:bodyPr/>
                    <a:lstStyle/>
                    <a:p>
                      <a:pPr marL="18415" marR="14605" indent="635" algn="l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</a:rPr>
                        <a:t>In via di prima acquisizione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effectLst/>
                          <a:latin typeface="Calibri"/>
                          <a:ea typeface="Verdana"/>
                          <a:cs typeface="Calibri"/>
                        </a:rPr>
                        <a:t>L’alunno/a porta a termine compiti solo in situazioni note e unicamente con il supporto del docente e di risorse fornite appositamente.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708">
                <a:tc>
                  <a:txBody>
                    <a:bodyPr/>
                    <a:lstStyle/>
                    <a:p>
                      <a:pPr marL="19685" marR="50165" algn="l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</a:rPr>
                        <a:t>Base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0490" algn="just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Verdana"/>
                          <a:cs typeface="Calibri"/>
                        </a:rPr>
                        <a:t>L’alunno/a porta a termine compiti solo in situazioni note e utilizzando le risorse fornite dal docente, sia in modo autonomo ma discontinuo, sia in modo non autonomo, ma con continuità.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814">
                <a:tc>
                  <a:txBody>
                    <a:bodyPr/>
                    <a:lstStyle/>
                    <a:p>
                      <a:pPr marL="20955" marR="66040" indent="5715" algn="l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</a:rPr>
                        <a:t>Intermedio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0490" algn="just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Verdana"/>
                          <a:cs typeface="Calibri"/>
                        </a:rPr>
                        <a:t>L’alunno/a porta a termine compiti in situazioni note in modo autonomo e continuo; risolve compiti in situazioni non note, utilizzando le risorse fornite dal docente o reperite altrove, anche se in modo discontinuo e non del tutto autonomo.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708">
                <a:tc>
                  <a:txBody>
                    <a:bodyPr/>
                    <a:lstStyle/>
                    <a:p>
                      <a:pPr marL="20955" marR="177165" indent="4445" algn="l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</a:rPr>
                        <a:t>Avanzato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0490" algn="just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Verdana"/>
                          <a:cs typeface="Calibri"/>
                        </a:rPr>
                        <a:t>L’alunno/a porta a termine compiti in situazioni note e non note, mobilitando una varietà di risorse sia fornite dal docente, sia reperite altrove, in modo autonomo e con continuità.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38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039" y="476672"/>
            <a:ext cx="6842721" cy="132080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+mn-lt"/>
              </a:rPr>
              <a:t>Nella scheda di valutazione</a:t>
            </a:r>
            <a:endParaRPr lang="en-GB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5039" y="1412776"/>
            <a:ext cx="7344817" cy="3287713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4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livelli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apprendimento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tengono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capacità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saper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lavorare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soli, in una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situazione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nuova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usando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dimostrando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apprendimento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continuativo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non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sporadico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inserita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l’Educazione</a:t>
            </a:r>
            <a:r>
              <a:rPr lang="en-GB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Civica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una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trasversale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preparare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giovani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entrano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società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cittadini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200" dirty="0"/>
          </a:p>
          <a:p>
            <a:endParaRPr lang="en-GB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0AEF54-0572-47A3-9C9E-9EE337243ACF}"/>
              </a:ext>
            </a:extLst>
          </p:cNvPr>
          <p:cNvSpPr txBox="1"/>
          <p:nvPr/>
        </p:nvSpPr>
        <p:spPr>
          <a:xfrm>
            <a:off x="587678" y="4732773"/>
            <a:ext cx="671953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dare una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questa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volti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rispettare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le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nell’ambiente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competenza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strumenti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487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66726" y="2325908"/>
            <a:ext cx="6552728" cy="122447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LAVORO IN PROGRESS  </a:t>
            </a:r>
          </a:p>
          <a:p>
            <a:pPr marL="0" indent="0" algn="ctr">
              <a:buNone/>
            </a:pPr>
            <a:r>
              <a:rPr lang="it-IT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ci accompagnerà  nei prossimi due anni...</a:t>
            </a:r>
          </a:p>
          <a:p>
            <a:pPr marL="0" indent="0">
              <a:buNone/>
            </a:pPr>
            <a:br>
              <a:rPr lang="it-IT" sz="4000" dirty="0"/>
            </a:br>
            <a:endParaRPr lang="en-GB" sz="4000" dirty="0"/>
          </a:p>
          <a:p>
            <a:endParaRPr lang="en-GB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BF2EBCD-854B-4790-ACF8-80B2C2855B84}"/>
              </a:ext>
            </a:extLst>
          </p:cNvPr>
          <p:cNvSpPr txBox="1"/>
          <p:nvPr/>
        </p:nvSpPr>
        <p:spPr>
          <a:xfrm>
            <a:off x="6690" y="377778"/>
            <a:ext cx="754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numeri ma bambini che crescono...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367EC8F-39FE-4A2D-8D90-67F8E3625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1" y="1169633"/>
            <a:ext cx="1179901" cy="111655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9D95D7E3-DE9D-44E3-890C-F5AC992D7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14625"/>
            <a:ext cx="1209248" cy="143029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541BD5CC-F77B-4CE0-A18B-6E5EC090E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36" y="3773359"/>
            <a:ext cx="1116137" cy="1430293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E62C99F7-6731-4608-9637-E6E9A7216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08" y="5232093"/>
            <a:ext cx="1116136" cy="1472163"/>
          </a:xfrm>
          <a:prstGeom prst="rect">
            <a:avLst/>
          </a:prstGeom>
        </p:spPr>
      </p:pic>
      <p:sp>
        <p:nvSpPr>
          <p:cNvPr id="31" name="Freccia angolare in su 30">
            <a:extLst>
              <a:ext uri="{FF2B5EF4-FFF2-40B4-BE49-F238E27FC236}">
                <a16:creationId xmlns:a16="http://schemas.microsoft.com/office/drawing/2014/main" id="{E44F2EA3-B797-4D31-AC0D-1FA8FED2CAE4}"/>
              </a:ext>
            </a:extLst>
          </p:cNvPr>
          <p:cNvSpPr/>
          <p:nvPr/>
        </p:nvSpPr>
        <p:spPr>
          <a:xfrm rot="5400000">
            <a:off x="626231" y="2392055"/>
            <a:ext cx="662959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ngolare in su 31">
            <a:extLst>
              <a:ext uri="{FF2B5EF4-FFF2-40B4-BE49-F238E27FC236}">
                <a16:creationId xmlns:a16="http://schemas.microsoft.com/office/drawing/2014/main" id="{60F2B907-A0A4-439F-AC97-5DB85BB31F7F}"/>
              </a:ext>
            </a:extLst>
          </p:cNvPr>
          <p:cNvSpPr/>
          <p:nvPr/>
        </p:nvSpPr>
        <p:spPr>
          <a:xfrm rot="5400000">
            <a:off x="1540218" y="3832990"/>
            <a:ext cx="662959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ngolare in su 32">
            <a:extLst>
              <a:ext uri="{FF2B5EF4-FFF2-40B4-BE49-F238E27FC236}">
                <a16:creationId xmlns:a16="http://schemas.microsoft.com/office/drawing/2014/main" id="{BC83681F-790A-4251-B7AA-22B2FC0B75C6}"/>
              </a:ext>
            </a:extLst>
          </p:cNvPr>
          <p:cNvSpPr/>
          <p:nvPr/>
        </p:nvSpPr>
        <p:spPr>
          <a:xfrm rot="5400000">
            <a:off x="2514099" y="5312659"/>
            <a:ext cx="662959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084605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TM02900688[[fn=Sfaccettatura]]</Template>
  <TotalTime>0</TotalTime>
  <Words>408</Words>
  <Application>Microsoft Office PowerPoint</Application>
  <PresentationFormat>Presentazione su schermo (4:3)</PresentationFormat>
  <Paragraphs>55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Sfaccettatura</vt:lpstr>
      <vt:lpstr>LA NUOVA VALUTAZIONE  DEGLI APPRENDIMENTI  NELLA SCUOLA PRIMARIA</vt:lpstr>
      <vt:lpstr>  LA NUOVA VALUTAZIONE  LINEE GUIDA  (ORDINANZA MINISTERIALE N°172 DEL 4 DICEMBRE 2020) </vt:lpstr>
      <vt:lpstr> La nuova valutazione sarà                                  FORMATIVA           per consentire a tutti       I MIGLIORI ESITI POSSIBILI   Ha lo scopo di accompagnare l’alunno:  </vt:lpstr>
      <vt:lpstr>NON CI SONO PIÙ I NUMERI </vt:lpstr>
      <vt:lpstr>Descrittori dei 4 LIVELLI</vt:lpstr>
      <vt:lpstr>Nella scheda di valutazione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NUOVA VALUTAZIONE  DEGLI APPRENDIMENTI  NELLA SCUOLA PRIMARIA</dc:title>
  <dc:creator>Laura Gomboso</dc:creator>
  <cp:lastModifiedBy>Monica Donat</cp:lastModifiedBy>
  <cp:revision>32</cp:revision>
  <dcterms:created xsi:type="dcterms:W3CDTF">2021-01-27T08:42:43Z</dcterms:created>
  <dcterms:modified xsi:type="dcterms:W3CDTF">2021-01-30T18:12:06Z</dcterms:modified>
</cp:coreProperties>
</file>